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2" r:id="rId4"/>
    <p:sldId id="258" r:id="rId5"/>
    <p:sldId id="261" r:id="rId6"/>
    <p:sldId id="259" r:id="rId7"/>
    <p:sldId id="264" r:id="rId8"/>
    <p:sldId id="263" r:id="rId9"/>
    <p:sldId id="289" r:id="rId10"/>
    <p:sldId id="266" r:id="rId11"/>
    <p:sldId id="268" r:id="rId12"/>
    <p:sldId id="270" r:id="rId13"/>
    <p:sldId id="269" r:id="rId14"/>
    <p:sldId id="274" r:id="rId15"/>
    <p:sldId id="273" r:id="rId16"/>
    <p:sldId id="267" r:id="rId17"/>
    <p:sldId id="271" r:id="rId18"/>
    <p:sldId id="272" r:id="rId19"/>
    <p:sldId id="275" r:id="rId20"/>
    <p:sldId id="282" r:id="rId21"/>
    <p:sldId id="283" r:id="rId22"/>
    <p:sldId id="285" r:id="rId23"/>
    <p:sldId id="276" r:id="rId24"/>
    <p:sldId id="277" r:id="rId25"/>
    <p:sldId id="290" r:id="rId26"/>
    <p:sldId id="278" r:id="rId27"/>
    <p:sldId id="294" r:id="rId28"/>
    <p:sldId id="295" r:id="rId29"/>
    <p:sldId id="279" r:id="rId30"/>
    <p:sldId id="292" r:id="rId31"/>
    <p:sldId id="284" r:id="rId32"/>
    <p:sldId id="265" r:id="rId33"/>
    <p:sldId id="286" r:id="rId34"/>
    <p:sldId id="291" r:id="rId35"/>
    <p:sldId id="287" r:id="rId36"/>
    <p:sldId id="288" r:id="rId37"/>
    <p:sldId id="293" r:id="rId38"/>
    <p:sldId id="26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E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53153-73E0-45DA-98CF-59AF8E5A29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9CD4EB-798D-40C0-8878-E68034FC534D}">
      <dgm:prSet/>
      <dgm:spPr/>
      <dgm:t>
        <a:bodyPr/>
        <a:lstStyle/>
        <a:p>
          <a:r>
            <a:rPr lang="en-US"/>
            <a:t>In the US, there will be nearly 1200 MHz of new spectrum</a:t>
          </a:r>
        </a:p>
      </dgm:t>
    </dgm:pt>
    <dgm:pt modelId="{BA0BD02B-ED7D-4DCA-B2D4-7BE16EFE2CC8}" type="parTrans" cxnId="{8B26209E-CD81-4486-B728-8F14FA9274A6}">
      <dgm:prSet/>
      <dgm:spPr/>
      <dgm:t>
        <a:bodyPr/>
        <a:lstStyle/>
        <a:p>
          <a:endParaRPr lang="en-US"/>
        </a:p>
      </dgm:t>
    </dgm:pt>
    <dgm:pt modelId="{7536C093-D953-4D20-96EE-8985A93D1574}" type="sibTrans" cxnId="{8B26209E-CD81-4486-B728-8F14FA9274A6}">
      <dgm:prSet/>
      <dgm:spPr/>
      <dgm:t>
        <a:bodyPr/>
        <a:lstStyle/>
        <a:p>
          <a:endParaRPr lang="en-US"/>
        </a:p>
      </dgm:t>
    </dgm:pt>
    <dgm:pt modelId="{490F5D92-AB37-47CC-A645-A4A940012051}">
      <dgm:prSet/>
      <dgm:spPr/>
      <dgm:t>
        <a:bodyPr/>
        <a:lstStyle/>
        <a:p>
          <a:r>
            <a:rPr lang="en-US" dirty="0"/>
            <a:t>Canada &amp; Mexico are following this same bandwidth plan</a:t>
          </a:r>
        </a:p>
      </dgm:t>
    </dgm:pt>
    <dgm:pt modelId="{350BE3D7-E9CB-4610-BDA0-72EBE34719B6}" type="parTrans" cxnId="{20D7896B-24F7-4737-A110-450F4AB8E396}">
      <dgm:prSet/>
      <dgm:spPr/>
      <dgm:t>
        <a:bodyPr/>
        <a:lstStyle/>
        <a:p>
          <a:endParaRPr lang="en-US"/>
        </a:p>
      </dgm:t>
    </dgm:pt>
    <dgm:pt modelId="{BF18BF5C-2E17-44A0-B36D-A403492D4F50}" type="sibTrans" cxnId="{20D7896B-24F7-4737-A110-450F4AB8E396}">
      <dgm:prSet/>
      <dgm:spPr/>
      <dgm:t>
        <a:bodyPr/>
        <a:lstStyle/>
        <a:p>
          <a:endParaRPr lang="en-US"/>
        </a:p>
      </dgm:t>
    </dgm:pt>
    <dgm:pt modelId="{38A9423B-0408-4D06-A20C-6055BCFAF173}">
      <dgm:prSet/>
      <dgm:spPr/>
      <dgm:t>
        <a:bodyPr/>
        <a:lstStyle/>
        <a:p>
          <a:r>
            <a:rPr lang="en-US" dirty="0"/>
            <a:t>Includes SEVEN consecutive 160 MHz channels for high-speed capability.  These are not overlapped channels</a:t>
          </a:r>
        </a:p>
      </dgm:t>
    </dgm:pt>
    <dgm:pt modelId="{92FE9815-06CA-44F1-98EE-07612B4CC5D4}" type="parTrans" cxnId="{FDD727C1-E016-46ED-8AFF-4964D0E89476}">
      <dgm:prSet/>
      <dgm:spPr/>
      <dgm:t>
        <a:bodyPr/>
        <a:lstStyle/>
        <a:p>
          <a:endParaRPr lang="en-US"/>
        </a:p>
      </dgm:t>
    </dgm:pt>
    <dgm:pt modelId="{73131CEC-3309-4789-9539-B6733EDC7EDC}" type="sibTrans" cxnId="{FDD727C1-E016-46ED-8AFF-4964D0E89476}">
      <dgm:prSet/>
      <dgm:spPr/>
      <dgm:t>
        <a:bodyPr/>
        <a:lstStyle/>
        <a:p>
          <a:endParaRPr lang="en-US"/>
        </a:p>
      </dgm:t>
    </dgm:pt>
    <dgm:pt modelId="{53EC317F-A540-4DB0-9677-9A236BCE1FCC}" type="pres">
      <dgm:prSet presAssocID="{65453153-73E0-45DA-98CF-59AF8E5A29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6EDBFE-890D-4D79-BC01-4B96D1413473}" type="pres">
      <dgm:prSet presAssocID="{169CD4EB-798D-40C0-8878-E68034FC534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86A30-1F76-46C6-BC4C-112376B7614B}" type="pres">
      <dgm:prSet presAssocID="{169CD4EB-798D-40C0-8878-E68034FC534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08E42-20C4-443B-9988-BE6404E9F44E}" type="pres">
      <dgm:prSet presAssocID="{38A9423B-0408-4D06-A20C-6055BCFAF17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6209E-CD81-4486-B728-8F14FA9274A6}" srcId="{65453153-73E0-45DA-98CF-59AF8E5A29F3}" destId="{169CD4EB-798D-40C0-8878-E68034FC534D}" srcOrd="0" destOrd="0" parTransId="{BA0BD02B-ED7D-4DCA-B2D4-7BE16EFE2CC8}" sibTransId="{7536C093-D953-4D20-96EE-8985A93D1574}"/>
    <dgm:cxn modelId="{20D7896B-24F7-4737-A110-450F4AB8E396}" srcId="{169CD4EB-798D-40C0-8878-E68034FC534D}" destId="{490F5D92-AB37-47CC-A645-A4A940012051}" srcOrd="0" destOrd="0" parTransId="{350BE3D7-E9CB-4610-BDA0-72EBE34719B6}" sibTransId="{BF18BF5C-2E17-44A0-B36D-A403492D4F50}"/>
    <dgm:cxn modelId="{8F50DBAE-F9BF-46D9-88B4-A8D59BF3089D}" type="presOf" srcId="{490F5D92-AB37-47CC-A645-A4A940012051}" destId="{86D86A30-1F76-46C6-BC4C-112376B7614B}" srcOrd="0" destOrd="0" presId="urn:microsoft.com/office/officeart/2005/8/layout/vList2"/>
    <dgm:cxn modelId="{EF7FB456-4D1A-4C68-911B-89B9838AD439}" type="presOf" srcId="{65453153-73E0-45DA-98CF-59AF8E5A29F3}" destId="{53EC317F-A540-4DB0-9677-9A236BCE1FCC}" srcOrd="0" destOrd="0" presId="urn:microsoft.com/office/officeart/2005/8/layout/vList2"/>
    <dgm:cxn modelId="{FDD727C1-E016-46ED-8AFF-4964D0E89476}" srcId="{65453153-73E0-45DA-98CF-59AF8E5A29F3}" destId="{38A9423B-0408-4D06-A20C-6055BCFAF173}" srcOrd="1" destOrd="0" parTransId="{92FE9815-06CA-44F1-98EE-07612B4CC5D4}" sibTransId="{73131CEC-3309-4789-9539-B6733EDC7EDC}"/>
    <dgm:cxn modelId="{1E8D26D5-F2C2-4F79-AD63-ECECD41618E1}" type="presOf" srcId="{169CD4EB-798D-40C0-8878-E68034FC534D}" destId="{D46EDBFE-890D-4D79-BC01-4B96D1413473}" srcOrd="0" destOrd="0" presId="urn:microsoft.com/office/officeart/2005/8/layout/vList2"/>
    <dgm:cxn modelId="{1B8A13F6-B8E3-4269-9202-32D791BFA7F7}" type="presOf" srcId="{38A9423B-0408-4D06-A20C-6055BCFAF173}" destId="{C1C08E42-20C4-443B-9988-BE6404E9F44E}" srcOrd="0" destOrd="0" presId="urn:microsoft.com/office/officeart/2005/8/layout/vList2"/>
    <dgm:cxn modelId="{32B5772B-94C2-44E8-9507-CCC77558CB1A}" type="presParOf" srcId="{53EC317F-A540-4DB0-9677-9A236BCE1FCC}" destId="{D46EDBFE-890D-4D79-BC01-4B96D1413473}" srcOrd="0" destOrd="0" presId="urn:microsoft.com/office/officeart/2005/8/layout/vList2"/>
    <dgm:cxn modelId="{A7A4896C-F952-4EB8-B280-9C0E4EA4D248}" type="presParOf" srcId="{53EC317F-A540-4DB0-9677-9A236BCE1FCC}" destId="{86D86A30-1F76-46C6-BC4C-112376B7614B}" srcOrd="1" destOrd="0" presId="urn:microsoft.com/office/officeart/2005/8/layout/vList2"/>
    <dgm:cxn modelId="{25290C84-D597-46EA-A56D-84D0522D5F4B}" type="presParOf" srcId="{53EC317F-A540-4DB0-9677-9A236BCE1FCC}" destId="{C1C08E42-20C4-443B-9988-BE6404E9F4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DCD72-EBD5-4271-BBCF-9858E0CB4E2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957ED-E5B4-4DC3-B9E2-FF352C844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87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A0607-C367-431E-B123-913F02415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AC7E81-3EAC-4510-A6D5-89E2D7E7B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C3828-32E3-432C-9614-A17CC2C9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23BB92-84EC-4418-89A7-4E8A2CCF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0448B-E923-4A29-AE2B-344CE81B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56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A87FA-943C-4C7B-A13D-5C842B8D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894552-F0CA-430A-8117-F19675B0D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4D104B-B243-4DB8-AB30-AB9257A5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33265-022D-4D47-ABF7-FEB94352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331E60-8588-4A0B-A9C6-6C7C9995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06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642DB17-728D-4926-83B3-FD17CA18D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CBBE8D-DB53-41E1-9F1C-AC912A386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DC280F-785A-40D9-ADC3-83FFF3FA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4B1453-9003-4C2C-99D1-3F6B2E18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5AA73F-F21E-4B99-AC8E-549FA632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431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6DCF9-B1BF-489C-9943-353E4CC0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0AB169-BCA8-4D5C-A441-35E168B6E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447DA2-79F0-4C45-9923-1D037805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E30BE5-0F7F-40B3-A119-8514FB91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0DE24D-E5F6-4543-9537-1EF74F21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05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4BB0E3-9B0C-4D4F-8BA2-1EE26B30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0F809F-D6B4-4196-AD1E-6C013792F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28120-FBD5-4F4C-A872-F8431153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826A32-69F5-405D-9A51-EDDBE0CB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70E82C-363E-435A-A75D-4E220796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47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F8246-46CC-4E53-AB60-C3E118BE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DF130D-DC6C-44C3-95B4-40FEC22D4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392F50-EF4C-4FA2-AA6F-1E86BA6E8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54F6EF-3C56-4550-A83C-E4DEDEC5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76C0F7-1BE0-4D22-8EBA-AF080CC1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E54189-3674-410A-8EA0-F4EF569F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44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E5DB8-AB8F-4417-B73B-BFF361E1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5569DC-36F0-438B-9B35-D39A73F23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BB4EE8-0995-4FC5-BF77-D3BFE92E8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23963A-E859-478A-9384-8F8570905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EC2CD5-1D25-4D36-A64F-0A2B6E887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8D7ACD-C57F-4021-A4D2-5B0B9BFF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6B60E0D-7843-43A5-BDD4-1FBAA53F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99EF226-54FE-4B29-A1FE-3513EA83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23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CD4CE-7495-4F5D-BCFD-B120A670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A3B74D-C9CA-496D-BC07-E8208D20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4F1F9E-D2B7-430E-B2E4-96514CE9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859A41-C2DB-4518-93C8-A5E58EC4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500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4DF4D68-859C-4D86-AC6D-1524816A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4F7E88-244D-42BA-A6AD-4B700368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5A0831-E341-4B63-9089-F25A46C2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21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E1488-A40A-4963-B4FB-E6B67A8F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36DA6F-DC5C-4BC5-9867-6F09DE6B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1ABE52-0A03-473E-8AD6-A62359BD0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FC709D-F159-4476-AEDE-300D4E5D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E8EAD2-DFBC-4824-AD8D-1898488B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638F2C-D223-4219-BB78-FFED00A7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97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C9FA0-39F7-4EB7-8CBE-FC2894F8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227487-996E-4DDC-8E6A-58616CA5D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4E265A-22AB-45BF-8783-1F3D18617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0222C3-C285-44DB-907F-79613463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9A61E8-E599-43D4-BBE1-0D49C3A4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D48C82-2057-43C5-8BF0-3FE68255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96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F812F0-DD2C-4D72-9B93-B6FDAE77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AE9A2B-0CAE-4043-93D4-5114CB18A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DAC5C7-B94F-442F-9F9F-7261EB54F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A43EED-3B4A-4383-9D12-DDFDC59BD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B6393B-6F44-4496-90E8-976CB756B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F97E7-C8CD-4732-8192-83D866F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48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i-fi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r802.com/fcc-rules-and-regulation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mag.com/how-to/wi-fi-range-extender-vs-mesh-network-whats-the-differen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rfmw.em.keysight.com/wireless/helpfiles/89600b/webhelp/subsystems/wlan-ofdm/content/ofdm_80211-overview.htm" TargetMode="External"/><Relationship Id="rId13" Type="http://schemas.openxmlformats.org/officeDocument/2006/relationships/hyperlink" Target="https://www.lairdconnect.com/rf-antennas/wifi-antennas/rubber-duckdipole-antennas/24-55-ghz-dipole-rf-antennas" TargetMode="External"/><Relationship Id="rId3" Type="http://schemas.openxmlformats.org/officeDocument/2006/relationships/hyperlink" Target="https://www.ntia.doc.gov/files/ntia/publications/2003-allochrt.pdf" TargetMode="External"/><Relationship Id="rId7" Type="http://schemas.openxmlformats.org/officeDocument/2006/relationships/hyperlink" Target="https://jeremyclark.ca/wp/telecom/wsjt-x-ft8-modulator-scicos-simulation/" TargetMode="External"/><Relationship Id="rId12" Type="http://schemas.openxmlformats.org/officeDocument/2006/relationships/hyperlink" Target="https://microchipdeveloper.com/wireless:ble-link-layer-channels" TargetMode="External"/><Relationship Id="rId2" Type="http://schemas.openxmlformats.org/officeDocument/2006/relationships/hyperlink" Target="https://docs.google.com/spreadsheets/d/e/2PACX-1vQXoEYLGWrR1aGyGaTXOOaDQSPLfeC4rv70KRFuRP6eZ5fL-Ku_YI6DgS6zZMNyIhQpQmnKQ1O7abij/pubhtml?gid=1367372895&amp;single=tr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xtremetech.com/computing/184685-what-is-802-11ax-wifi-and-do-you-really-need-a-10gbps-connection-to-your-laptop" TargetMode="External"/><Relationship Id="rId11" Type="http://schemas.openxmlformats.org/officeDocument/2006/relationships/hyperlink" Target="https://www.argenox.com/library/bluetooth-classic/introduction-to-bluetooth-classic/" TargetMode="External"/><Relationship Id="rId5" Type="http://schemas.openxmlformats.org/officeDocument/2006/relationships/hyperlink" Target="https://www.skyworksinc.com/-/media/SkyWorks/Documents/Articles/Next-Generation-WiFi.pdf" TargetMode="External"/><Relationship Id="rId10" Type="http://schemas.openxmlformats.org/officeDocument/2006/relationships/hyperlink" Target="https://semfionetworks.com/wp-content/uploads/2020/11/mcs-table-complete-v2_orig-1024x672.png" TargetMode="External"/><Relationship Id="rId4" Type="http://schemas.openxmlformats.org/officeDocument/2006/relationships/hyperlink" Target="https://www.rohde-schwarz.com/premiumdownload/SENBSmVjTVFFMVA2ZC9iTmFrWk9wT3B2V2paS3d5VGRsbFppcUl2dHhuMW5wZDhEVjk5MzlHeWhCTXlBUllZRmJvd3RUdEFMcE9CbXgzcWZ0K3YybVRlSVFod2xZYllTZit5WXMrTGNVVU50bFJUVThhSFpUN3ZvVHI5ZEo4dFJOdVNwZ1RJWk1QMTNDa1RCUm94QmxmSzUwQmdUQWp5eDVHM1l0VHUvU3RLN0h5ZHJMcFU5OC9oaHozQzhOZXVIZjZUb0IxeU92MFQvNFg2emZRVWxZdz09Ojo4NDkxY2MwNjRkNjgyZWZhMTc5NzI0NzU2ZmFjNTg0MQ==" TargetMode="External"/><Relationship Id="rId9" Type="http://schemas.openxmlformats.org/officeDocument/2006/relationships/hyperlink" Target="http://www.3kgroup.ee/en/mis-tahendab-wifi6-pikk-sumbol-ja-1024-qam/" TargetMode="External"/><Relationship Id="rId14" Type="http://schemas.openxmlformats.org/officeDocument/2006/relationships/hyperlink" Target="https://www.air802.com/fcc-rules-and-regulation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F794CD-2539-46B9-B569-A7E42339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259" y="1198418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Wi-Fi for Hams	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350078-188C-43EA-ADB4-94343817C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i="1" dirty="0"/>
              <a:t>A Practical Explanation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Kevin Scott</a:t>
            </a:r>
          </a:p>
          <a:p>
            <a:pPr algn="l"/>
            <a:r>
              <a:rPr lang="en-US" dirty="0"/>
              <a:t>K4GTR</a:t>
            </a:r>
          </a:p>
          <a:p>
            <a:pPr algn="l"/>
            <a:r>
              <a:rPr lang="en-US" dirty="0"/>
              <a:t>kevindscott@bellsouth.net</a:t>
            </a:r>
          </a:p>
        </p:txBody>
      </p:sp>
    </p:spTree>
    <p:extLst>
      <p:ext uri="{BB962C8B-B14F-4D97-AF65-F5344CB8AC3E}">
        <p14:creationId xmlns:p14="http://schemas.microsoft.com/office/powerpoint/2010/main" xmlns="" val="301298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CED4D40-4B67-4331-AC48-79B82B4A4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20A2EC-F8C2-4D9E-A3A0-BAC0D6BD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5 GHz Channels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xmlns="" id="{670CEDEF-4F34-412E-84EE-329C1E936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B8DE9C-64FA-4549-82D2-25F7797D83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1229" y="1964530"/>
            <a:ext cx="9873117" cy="425529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D89188-8F2A-41B8-BA89-07C3DC3F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C60F8B-1FC0-4C9F-8B19-940677F7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88BBFB-122F-4840-B8CF-83B41F01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75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6ECEE03-918F-43ED-A7B3-F1BDE3FCE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FEC201-EED3-4E13-B218-8CC74D8B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51"/>
            <a:ext cx="10515600" cy="1270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802.11b/a/b Definitions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xmlns="" id="{010B55F0-C448-403A-8231-AD42A7BA2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2682" y="1661139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C8E499-D130-4142-856F-1CCC95044B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46" r="15088" b="-4"/>
          <a:stretch/>
        </p:blipFill>
        <p:spPr>
          <a:xfrm>
            <a:off x="8153400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F87C506-D266-4713-B58E-9A349D570D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58" r="13705" b="1"/>
          <a:stretch/>
        </p:blipFill>
        <p:spPr>
          <a:xfrm>
            <a:off x="4333556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7075F9-383F-4B73-A375-83663659E6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649" r="11823" b="-2"/>
          <a:stretch/>
        </p:blipFill>
        <p:spPr>
          <a:xfrm>
            <a:off x="513712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2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C1A464-B2A1-4F7A-81E7-1936B204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149ACF-D09D-465D-A415-B89B79F2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C4E889-372C-4BF3-8518-2CB1A742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56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EB00E-B621-4235-B985-6144A330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FT8 and PSK31 Modulation (as a comparison)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78484-1EDA-4E04-82B1-5FBE6D428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644837" cy="4393982"/>
          </a:xfrm>
        </p:spPr>
        <p:txBody>
          <a:bodyPr>
            <a:normAutofit/>
          </a:bodyPr>
          <a:lstStyle/>
          <a:p>
            <a:r>
              <a:rPr lang="en-US" sz="2000" dirty="0"/>
              <a:t>FT8 (8-GFSK, Eight-State Gaussian Frequency Shift Keying)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PSK31 (Phase-Shift Keying)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50496F-4D1C-4F9D-A5BD-973C70E428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509" y="4150099"/>
            <a:ext cx="5569891" cy="211655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BAB8C3-4714-48CC-A70C-ACB37429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C260AC-FC93-4FE0-89BD-BDDFAACB62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4030" y="2155086"/>
            <a:ext cx="6253212" cy="120374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080C0E-300B-4361-8E76-2F67852E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14136E-07E1-4F3E-8C86-B59A04F3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90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FD941-BE62-40D6-B597-B7B182BF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Earlier Wi-Fi Modulation Types (b/a/g/n)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CE88B6-836B-4235-B97E-0C6D51896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457" cy="580118"/>
          </a:xfrm>
        </p:spPr>
        <p:txBody>
          <a:bodyPr/>
          <a:lstStyle/>
          <a:p>
            <a:r>
              <a:rPr lang="en-US"/>
              <a:t>CCK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9DD0A4-A209-48F5-B080-C9C093A0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9091A5-9B55-4868-A678-38DE684F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A307DA-72B9-4D61-9F44-5B1C4C55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F6EADC-213D-4429-BBF4-7457C4BCC1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686" y="2540680"/>
            <a:ext cx="4114800" cy="21678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D7D57EC-142A-40CB-9161-FB3C06DE8D37}"/>
              </a:ext>
            </a:extLst>
          </p:cNvPr>
          <p:cNvSpPr txBox="1">
            <a:spLocks/>
          </p:cNvSpPr>
          <p:nvPr/>
        </p:nvSpPr>
        <p:spPr>
          <a:xfrm>
            <a:off x="5791200" y="1820949"/>
            <a:ext cx="1924851" cy="580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 – 64 QAM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D180F6-AAB4-42A9-8A59-5451F7EACE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6587" y="3338533"/>
            <a:ext cx="5801727" cy="2887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9372C9-228F-4124-A3E4-B554B6076F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6759" y="1424873"/>
            <a:ext cx="2911092" cy="25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78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2F93D-A91A-449D-A815-CA430032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QAM Constellations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E28216-1FBB-40B2-B284-014E6DA25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95282" cy="523128"/>
          </a:xfrm>
        </p:spPr>
        <p:txBody>
          <a:bodyPr/>
          <a:lstStyle/>
          <a:p>
            <a:r>
              <a:rPr lang="en-US" dirty="0"/>
              <a:t>4 to 256 QAM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35E5F9-AD88-403B-AAE1-5DE59D91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21425-B973-47C7-8B66-449BEDD2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1CB69-C999-4AD0-9CBE-9D8BC404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7DF77D-E2A1-457B-91C5-4C14554008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86161"/>
            <a:ext cx="4114801" cy="3915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79233D-C3FA-4EB4-9D23-1EB59CF0F4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1" y="1959429"/>
            <a:ext cx="6685359" cy="42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237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66127D-1561-406D-9210-9E3021EC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802.11n = Wi-Fi 4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CFBD1E-D385-4299-8777-ED9BFEDB0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Key Improvements</a:t>
            </a:r>
          </a:p>
          <a:p>
            <a:pPr lvl="1"/>
            <a:r>
              <a:rPr lang="en-US" sz="2200"/>
              <a:t>Multiple special streams</a:t>
            </a:r>
          </a:p>
          <a:p>
            <a:pPr lvl="1"/>
            <a:r>
              <a:rPr lang="en-US" sz="2200"/>
              <a:t>Wider bandwidth</a:t>
            </a:r>
          </a:p>
          <a:p>
            <a:pPr lvl="2"/>
            <a:r>
              <a:rPr lang="en-US" sz="2200"/>
              <a:t>2.4 GHz – 40 MHz</a:t>
            </a:r>
          </a:p>
          <a:p>
            <a:pPr lvl="2"/>
            <a:r>
              <a:rPr lang="en-US" sz="2200"/>
              <a:t>5 GHz – 40 MHz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152431-F8E9-4049-8D92-1F90CE1DF6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4672" y="640080"/>
            <a:ext cx="6422968" cy="557784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AFAA75-040F-44EF-8989-3387E84B7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D6A6D4-CD28-4F64-9E2F-37325D1B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B9CD0B-026D-44E8-B308-C65E0B1F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70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CED4D40-4B67-4331-AC48-79B82B4A4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01DEF8-D380-4043-BE86-884CF08E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802.11n/ac/ax – Wi-Fi 4 to Wi-Fi 6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xmlns="" id="{670CEDEF-4F34-412E-84EE-329C1E936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1F0114-14E2-42F0-A99C-CC2EAE8D0B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7222" y="1822874"/>
            <a:ext cx="9447864" cy="444049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4EA752-ED44-40CA-987C-A030B3DC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2FB64-1696-4144-83B2-B92A54F2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B8E81A-86D9-4827-97D6-02E912E3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AB44B19-CE9B-457A-A29A-36FA8EC5C129}"/>
              </a:ext>
            </a:extLst>
          </p:cNvPr>
          <p:cNvCxnSpPr/>
          <p:nvPr/>
        </p:nvCxnSpPr>
        <p:spPr>
          <a:xfrm>
            <a:off x="5567082" y="3254188"/>
            <a:ext cx="7530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1B8EC344-835F-4780-B3A9-5B86A512C965}"/>
              </a:ext>
            </a:extLst>
          </p:cNvPr>
          <p:cNvCxnSpPr>
            <a:cxnSpLocks/>
          </p:cNvCxnSpPr>
          <p:nvPr/>
        </p:nvCxnSpPr>
        <p:spPr>
          <a:xfrm>
            <a:off x="5656729" y="5038165"/>
            <a:ext cx="66338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1C37019-36E8-4EAD-B257-FBEBE165AA31}"/>
              </a:ext>
            </a:extLst>
          </p:cNvPr>
          <p:cNvCxnSpPr>
            <a:cxnSpLocks/>
          </p:cNvCxnSpPr>
          <p:nvPr/>
        </p:nvCxnSpPr>
        <p:spPr>
          <a:xfrm>
            <a:off x="5656729" y="5477435"/>
            <a:ext cx="66338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793E4218-8941-45B0-9A34-0113D8C8DB69}"/>
              </a:ext>
            </a:extLst>
          </p:cNvPr>
          <p:cNvCxnSpPr>
            <a:cxnSpLocks/>
          </p:cNvCxnSpPr>
          <p:nvPr/>
        </p:nvCxnSpPr>
        <p:spPr>
          <a:xfrm>
            <a:off x="5656729" y="5925671"/>
            <a:ext cx="66338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98992A7-EFAB-4FDF-BD69-566EC153107C}"/>
              </a:ext>
            </a:extLst>
          </p:cNvPr>
          <p:cNvCxnSpPr/>
          <p:nvPr/>
        </p:nvCxnSpPr>
        <p:spPr>
          <a:xfrm>
            <a:off x="7940806" y="3675530"/>
            <a:ext cx="7530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62845C62-EADF-4D17-A061-C52D439F5ADD}"/>
              </a:ext>
            </a:extLst>
          </p:cNvPr>
          <p:cNvCxnSpPr>
            <a:cxnSpLocks/>
          </p:cNvCxnSpPr>
          <p:nvPr/>
        </p:nvCxnSpPr>
        <p:spPr>
          <a:xfrm>
            <a:off x="8153400" y="5038165"/>
            <a:ext cx="5378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5C60917D-7991-44E1-8255-F65B45265C39}"/>
              </a:ext>
            </a:extLst>
          </p:cNvPr>
          <p:cNvCxnSpPr>
            <a:cxnSpLocks/>
          </p:cNvCxnSpPr>
          <p:nvPr/>
        </p:nvCxnSpPr>
        <p:spPr>
          <a:xfrm>
            <a:off x="8027894" y="5477435"/>
            <a:ext cx="6633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EC31D1D-B598-4337-BF41-AC7143E8B93B}"/>
              </a:ext>
            </a:extLst>
          </p:cNvPr>
          <p:cNvCxnSpPr>
            <a:cxnSpLocks/>
          </p:cNvCxnSpPr>
          <p:nvPr/>
        </p:nvCxnSpPr>
        <p:spPr>
          <a:xfrm>
            <a:off x="8027894" y="5925671"/>
            <a:ext cx="6633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FAE834-3740-4555-A789-3846402DE72B}"/>
              </a:ext>
            </a:extLst>
          </p:cNvPr>
          <p:cNvSpPr txBox="1"/>
          <p:nvPr/>
        </p:nvSpPr>
        <p:spPr>
          <a:xfrm>
            <a:off x="1237129" y="1666970"/>
            <a:ext cx="219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D2ED4"/>
                </a:solidFill>
              </a:rPr>
              <a:t>Improvements shown by arrows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9D0411CB-E5F6-4795-8A2A-B126EFFE9D72}"/>
              </a:ext>
            </a:extLst>
          </p:cNvPr>
          <p:cNvCxnSpPr/>
          <p:nvPr/>
        </p:nvCxnSpPr>
        <p:spPr>
          <a:xfrm>
            <a:off x="7938247" y="4100073"/>
            <a:ext cx="7530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15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B19C2-1016-4781-8F24-ED9BFCBE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OFDM Modulation (a/g/n/ac – Wi-Fi 4/5)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31F8CC4-7F29-4A17-BBAC-3647C2278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95280"/>
            <a:ext cx="10606997" cy="453540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ED3831-BEE0-4E5E-9F77-4DA7C32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1B104E-B3A9-4EC1-9467-4BAC92BF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16AEE4-BE35-4DAF-BD5A-B31C44F4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58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8029C-7C03-4785-8C3A-27677DBF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OFDMA Modulation (ax - Wi-Fi 6)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BD905A8-26E3-4AB5-AEB5-CE04C0D49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25090" y="2408668"/>
            <a:ext cx="4955398" cy="263106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4D8B66-0ED5-45AC-9FA4-BED42E0A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E035E-9503-4454-9509-CCA86090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B9737B-12C8-40ED-ADC5-D19CF561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BC5ECC-38C3-4472-89F2-5787653EC18A}"/>
              </a:ext>
            </a:extLst>
          </p:cNvPr>
          <p:cNvSpPr txBox="1"/>
          <p:nvPr/>
        </p:nvSpPr>
        <p:spPr>
          <a:xfrm>
            <a:off x="6781800" y="1536936"/>
            <a:ext cx="4615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2ED4"/>
                </a:solidFill>
              </a:rPr>
              <a:t>OFDMA uses QAM subcarriers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2ED4"/>
                </a:solidFill>
              </a:rPr>
              <a:t>Can split up subcarriers in multiple sizes for “packing” more users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15C917-B450-4318-AB85-CB3B63E576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452" y="2460654"/>
            <a:ext cx="2982387" cy="2581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4EE8C7-947A-439B-80EC-FAD92DBE01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7383" y="2460266"/>
            <a:ext cx="3057706" cy="254514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71C767F-30E7-4C90-910A-3DE4BEA250D9}"/>
              </a:ext>
            </a:extLst>
          </p:cNvPr>
          <p:cNvSpPr/>
          <p:nvPr/>
        </p:nvSpPr>
        <p:spPr>
          <a:xfrm>
            <a:off x="5316071" y="3585882"/>
            <a:ext cx="1246094" cy="4840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7BEFB21-56AE-4D12-B1E8-32C13B17CB9D}"/>
              </a:ext>
            </a:extLst>
          </p:cNvPr>
          <p:cNvSpPr/>
          <p:nvPr/>
        </p:nvSpPr>
        <p:spPr>
          <a:xfrm>
            <a:off x="4849906" y="4711498"/>
            <a:ext cx="680037" cy="2939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13DA5C9-7AE7-4538-9FE9-200FAEC7C639}"/>
              </a:ext>
            </a:extLst>
          </p:cNvPr>
          <p:cNvSpPr/>
          <p:nvPr/>
        </p:nvSpPr>
        <p:spPr>
          <a:xfrm>
            <a:off x="4108838" y="3776065"/>
            <a:ext cx="931248" cy="2939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D505B-70D4-4201-B121-6E5CD63B9EAF}"/>
              </a:ext>
            </a:extLst>
          </p:cNvPr>
          <p:cNvSpPr txBox="1"/>
          <p:nvPr/>
        </p:nvSpPr>
        <p:spPr>
          <a:xfrm>
            <a:off x="2859137" y="1922999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More Speed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9F5A7F9E-EDDE-4745-B0A5-1274667EA1AA}"/>
              </a:ext>
            </a:extLst>
          </p:cNvPr>
          <p:cNvCxnSpPr/>
          <p:nvPr/>
        </p:nvCxnSpPr>
        <p:spPr>
          <a:xfrm>
            <a:off x="3136433" y="2310261"/>
            <a:ext cx="7530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1205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1DBDD-57CA-4AB1-8E62-5B3047CF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0B721C-4710-4F62-BF72-477060972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the potential maximum data rate based on:</a:t>
            </a:r>
          </a:p>
          <a:p>
            <a:pPr lvl="1"/>
            <a:r>
              <a:rPr lang="en-US" dirty="0"/>
              <a:t>Number of Spatial Streams</a:t>
            </a:r>
          </a:p>
          <a:p>
            <a:pPr lvl="2"/>
            <a:r>
              <a:rPr lang="en-US" dirty="0"/>
              <a:t>Horizontal polarization</a:t>
            </a:r>
          </a:p>
          <a:p>
            <a:pPr lvl="2"/>
            <a:r>
              <a:rPr lang="en-US" dirty="0"/>
              <a:t>Vertical polarization</a:t>
            </a:r>
          </a:p>
          <a:p>
            <a:pPr lvl="2"/>
            <a:r>
              <a:rPr lang="en-US" dirty="0"/>
              <a:t>Orthogonal polarization</a:t>
            </a:r>
          </a:p>
          <a:p>
            <a:pPr lvl="2"/>
            <a:r>
              <a:rPr lang="en-US" dirty="0"/>
              <a:t>Spatial diversity</a:t>
            </a:r>
          </a:p>
          <a:p>
            <a:pPr lvl="3"/>
            <a:r>
              <a:rPr lang="en-US" dirty="0"/>
              <a:t>This is more pronounced as the wavelength gets shorter/frequency higher</a:t>
            </a:r>
          </a:p>
          <a:p>
            <a:pPr lvl="1"/>
            <a:r>
              <a:rPr lang="en-US" dirty="0"/>
              <a:t>MCS Level </a:t>
            </a:r>
          </a:p>
          <a:p>
            <a:pPr lvl="2"/>
            <a:r>
              <a:rPr lang="en-US" dirty="0"/>
              <a:t>This changes based on bit error rate</a:t>
            </a:r>
          </a:p>
          <a:p>
            <a:pPr lvl="2"/>
            <a:r>
              <a:rPr lang="en-US" dirty="0"/>
              <a:t>Affected by distance from 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795C8-4658-477B-82D5-FC1D2599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1DD66D-EB16-43DD-8C82-536B445C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F605D4-5CAF-486E-A36E-E9464A1B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93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E810B-084C-47D9-A922-8D978FD9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/>
              <a:t>History of Wi-Fi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470FE-BF79-4BC7-8486-F01BD7F01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781175"/>
            <a:ext cx="7959946" cy="3947611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800" dirty="0"/>
              <a:t>Wi-Fi was a pun on “Hi-Fi” and not short for “Wireless Fidelity”</a:t>
            </a:r>
          </a:p>
          <a:p>
            <a:r>
              <a:rPr lang="en-US" sz="1800" dirty="0" err="1"/>
              <a:t>WaveLAN</a:t>
            </a:r>
            <a:r>
              <a:rPr lang="en-US" sz="1800" dirty="0"/>
              <a:t>, created by NCR and AT&amp;T to link cash registers was the precursor for Wi-Fi.</a:t>
            </a:r>
          </a:p>
          <a:p>
            <a:r>
              <a:rPr lang="en-US" sz="1800" dirty="0"/>
              <a:t>Wi-Fi was formalized as 802.11 by the IEEE (Institute of Electrical and Electronics Engineers)</a:t>
            </a:r>
          </a:p>
          <a:p>
            <a:pPr lvl="1"/>
            <a:r>
              <a:rPr lang="en-US" sz="1800" dirty="0"/>
              <a:t>To fulfill the need for high-speed data communications as an extension of the  Ethernet (10/100/1000+ Mbps) protocol through wireless technologies instead</a:t>
            </a:r>
          </a:p>
          <a:p>
            <a:pPr lvl="1"/>
            <a:r>
              <a:rPr lang="en-US" sz="1800" dirty="0"/>
              <a:t>For portable, mobile and fixed remote applications</a:t>
            </a:r>
          </a:p>
          <a:p>
            <a:r>
              <a:rPr lang="en-US" sz="1800" dirty="0"/>
              <a:t>All Wi-Fi IEEE specifications fall into the 802.11 standards family</a:t>
            </a:r>
          </a:p>
          <a:p>
            <a:pPr lvl="1"/>
            <a:r>
              <a:rPr lang="en-US" sz="1800" dirty="0"/>
              <a:t>Compare to FCC Part 97 rules for the Radio Amateur Service</a:t>
            </a:r>
          </a:p>
          <a:p>
            <a:r>
              <a:rPr lang="en-US" sz="1800" dirty="0"/>
              <a:t>Wi-Fi certification of products is performed by The Wi-Fi Alliance (</a:t>
            </a:r>
            <a:r>
              <a:rPr lang="en-US" sz="1800" dirty="0">
                <a:hlinkClick r:id="rId2"/>
              </a:rPr>
              <a:t>www.wi-fi.org</a:t>
            </a:r>
            <a:r>
              <a:rPr lang="en-US" sz="1800" dirty="0"/>
              <a:t> )</a:t>
            </a:r>
          </a:p>
          <a:p>
            <a:pPr lvl="1"/>
            <a:r>
              <a:rPr lang="en-US" sz="1800" dirty="0"/>
              <a:t>It is a worldwide network of companies that provide Wi-Fi and related equipment</a:t>
            </a:r>
          </a:p>
          <a:p>
            <a:pPr lvl="1"/>
            <a:r>
              <a:rPr lang="en-US" sz="1800" dirty="0"/>
              <a:t>Look for this logo on officially certified Wi-Fi devices and equipment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26AE28-8B80-44AF-B0C4-37B0D5D8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</a:rPr>
              <a:t>kevindscott@bellsouth.net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4863C12A-F790-439A-B87C-9B6F00EB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3342" y="6356350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</a:rPr>
              <a:t>K4GTR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D78A85-835B-46A6-95BE-971B937A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DD3A8E-3145-46BA-87F3-FB37F28D66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3902" y="2967949"/>
            <a:ext cx="1463167" cy="9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551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4B165-A0C9-4146-9069-8114AAAF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MCS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D181CF-1A11-4418-A3C7-C526298E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8309BA-1FEF-4266-916F-68EAEFDC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3D1F99-5D5F-49FD-AD48-9CF6DD02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07C569-86D4-444A-AE7D-881B9936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244" y="1278318"/>
            <a:ext cx="9251670" cy="48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4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A26FD-36B1-4950-8077-BEF36CF5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Zoomed MCS Table 11ax Three Streams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DE4B24-B55B-499F-8B41-1014B783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E9993-02C7-42D7-8DF8-87E3E775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2B83FD-2BBB-4BD8-AAE5-BD0B2AD1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CCA0DB-15A7-4A5E-A7AA-F90CEC5AFD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550" y="1522084"/>
            <a:ext cx="3762740" cy="761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C16E7A-9B1C-4F7A-A65A-547CED43C0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354" y="2298512"/>
            <a:ext cx="3799114" cy="38716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33D5F0-B3D5-4637-B236-FAA9232F6E6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2713" y="1549666"/>
            <a:ext cx="3446680" cy="733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F5C6F5D-3AA4-41AB-B216-6C732F7DACA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2711" y="2298512"/>
            <a:ext cx="3446681" cy="38716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2328AD6-358E-4E87-BF14-381C192AC754}"/>
              </a:ext>
            </a:extLst>
          </p:cNvPr>
          <p:cNvSpPr/>
          <p:nvPr/>
        </p:nvSpPr>
        <p:spPr>
          <a:xfrm rot="16200000">
            <a:off x="10757642" y="3571693"/>
            <a:ext cx="150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Mbps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7F1839-62AA-48E1-B81A-E2E68117FA9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1937" y="1566192"/>
            <a:ext cx="3352681" cy="7064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0B11DBD-AF18-4C33-84BF-70BAC8D2445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1937" y="2272609"/>
            <a:ext cx="3346367" cy="387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794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A26FD-36B1-4950-8077-BEF36CF5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Zoomed MCS Table 11ax </a:t>
            </a:r>
            <a:br>
              <a:rPr lang="en-US" dirty="0"/>
            </a:br>
            <a:r>
              <a:rPr lang="en-US" dirty="0"/>
              <a:t>Eight Streams/160 MHz Channel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DE4B24-B55B-499F-8B41-1014B783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E9993-02C7-42D7-8DF8-87E3E775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2B83FD-2BBB-4BD8-AAE5-BD0B2AD1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2985BC6-3292-44FF-8148-7798DFE28E34}"/>
              </a:ext>
            </a:extLst>
          </p:cNvPr>
          <p:cNvGrpSpPr/>
          <p:nvPr/>
        </p:nvGrpSpPr>
        <p:grpSpPr>
          <a:xfrm>
            <a:off x="2600838" y="1777775"/>
            <a:ext cx="3856817" cy="4165723"/>
            <a:chOff x="793807" y="1712459"/>
            <a:chExt cx="3856817" cy="41657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B655BB1-6E9F-4374-AA17-15284159F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3807" y="1712459"/>
              <a:ext cx="3856817" cy="73611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94E8A4D-ADE3-4893-9CC6-8CCC99320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094" y="2470343"/>
              <a:ext cx="3397417" cy="340783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4B82DC9-10BC-4ABA-AAD2-ABCF39DDF5D1}"/>
              </a:ext>
            </a:extLst>
          </p:cNvPr>
          <p:cNvGrpSpPr/>
          <p:nvPr/>
        </p:nvGrpSpPr>
        <p:grpSpPr>
          <a:xfrm>
            <a:off x="6813896" y="1696661"/>
            <a:ext cx="2536626" cy="4222096"/>
            <a:chOff x="5006865" y="1631345"/>
            <a:chExt cx="2536626" cy="42220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A81D944-E513-4F03-A9FD-2E6DFA814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8978" y="1631345"/>
              <a:ext cx="2532400" cy="8172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33FF673-AB14-4397-BACB-E3EFC95A4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6865" y="2460833"/>
              <a:ext cx="2536626" cy="3392608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7DF8E59-BBBA-45E9-93BE-F866CB8BE663}"/>
              </a:ext>
            </a:extLst>
          </p:cNvPr>
          <p:cNvSpPr/>
          <p:nvPr/>
        </p:nvSpPr>
        <p:spPr>
          <a:xfrm rot="16200000">
            <a:off x="8980135" y="3455152"/>
            <a:ext cx="150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Mbps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586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8CF8E-BF8A-4795-8530-C10B0A4F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of 2.4/5/6 GHz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B56AF-6F62-4ACD-B0FC-CEEEF3C0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on VHF and UHF, the lower the frequency, the better the range in free space</a:t>
            </a:r>
          </a:p>
          <a:p>
            <a:r>
              <a:rPr lang="en-US" dirty="0"/>
              <a:t>At microwave frequencies, building materials, water vapor and content, etc. all affect propagation to a larger effect especially as you go higher in frequency</a:t>
            </a:r>
          </a:p>
          <a:p>
            <a:r>
              <a:rPr lang="en-US" dirty="0"/>
              <a:t>Sources of RF noise at lower frequencies do not affect microwave frequencies to the same degree</a:t>
            </a:r>
          </a:p>
          <a:p>
            <a:pPr lvl="1"/>
            <a:r>
              <a:rPr lang="en-US" dirty="0"/>
              <a:t>Lightning</a:t>
            </a:r>
          </a:p>
          <a:p>
            <a:pPr lvl="1"/>
            <a:r>
              <a:rPr lang="en-US" dirty="0"/>
              <a:t>Harmonic content of appliances, lights, power supplies, etc.</a:t>
            </a:r>
          </a:p>
          <a:p>
            <a:r>
              <a:rPr lang="en-US" dirty="0"/>
              <a:t>Distance from the transceiver still applies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055330-A885-41DB-A04C-38C3F1B9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45CC0A-4DD1-468D-9021-3D565B77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81C148-751C-4E81-9645-AA7C71FA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57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8EF3E-D2C2-4606-8843-E5E141CC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Tables 2.4 and 5 GHz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1C2A55-5108-4A62-95F7-2AA181A4F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Wi-Fi devices are rated mostly in terms of “dBm”</a:t>
            </a:r>
          </a:p>
          <a:p>
            <a:r>
              <a:rPr lang="en-US" dirty="0"/>
              <a:t>2.4 GHz</a:t>
            </a:r>
          </a:p>
          <a:p>
            <a:pPr lvl="1"/>
            <a:r>
              <a:rPr lang="en-US" dirty="0"/>
              <a:t>Max EIRP 36 dBm (4 watts)</a:t>
            </a:r>
          </a:p>
          <a:p>
            <a:pPr lvl="2"/>
            <a:r>
              <a:rPr lang="en-US" dirty="0"/>
              <a:t>If the antenna gain is increased for more directional range, the transmitter power must be reduced accordingly</a:t>
            </a:r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Max EIRP 30 dBm (1 watt)</a:t>
            </a:r>
          </a:p>
          <a:p>
            <a:pPr lvl="1"/>
            <a:r>
              <a:rPr lang="en-US" dirty="0"/>
              <a:t>U-NII sub-bands have lower power specifications and are based on a special formula. </a:t>
            </a:r>
          </a:p>
          <a:p>
            <a:r>
              <a:rPr lang="en-US" dirty="0"/>
              <a:t>Refer to these tables for more details:  </a:t>
            </a:r>
            <a:r>
              <a:rPr lang="en-US" dirty="0">
                <a:hlinkClick r:id="rId2"/>
              </a:rPr>
              <a:t>https://www.air802.com/fcc-rules-and-regulations.html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3EE20F-DA7B-4ACA-BE79-16445E6F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ED9E9B-2533-457A-BD9C-06EFABCB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7FB3E9-466C-4382-A65A-99B622E1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31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EFD753D-6A49-46DD-9E82-AA6E2C62B4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38A5824-1F4A-4EE7-BC13-5BB48FC080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FA186-B040-4494-A082-F0703693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951791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Antenna Types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CEA1020-B0B2-4597-9851-9C10C6BD96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8276" y="325905"/>
            <a:ext cx="2224647" cy="1853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4BE9AA-6377-4CA5-A855-EA8702D0CC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9573" y="325905"/>
            <a:ext cx="1743524" cy="18538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C1334F-C063-4B7F-B985-12F440745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56" y="1719943"/>
            <a:ext cx="3607930" cy="4431475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On-board antennas with 0 </a:t>
            </a:r>
            <a:r>
              <a:rPr lang="en-US" sz="1600" dirty="0" err="1">
                <a:solidFill>
                  <a:srgbClr val="FFFFFF"/>
                </a:solidFill>
              </a:rPr>
              <a:t>dBi</a:t>
            </a:r>
            <a:r>
              <a:rPr lang="en-US" sz="1600" dirty="0">
                <a:solidFill>
                  <a:srgbClr val="FFFFFF"/>
                </a:solidFill>
              </a:rPr>
              <a:t> gain or less (for more of an omni pattern)</a:t>
            </a:r>
          </a:p>
          <a:p>
            <a:r>
              <a:rPr lang="en-US" sz="1600" dirty="0">
                <a:solidFill>
                  <a:srgbClr val="FFFFFF"/>
                </a:solidFill>
              </a:rPr>
              <a:t>Quarter-wave monopole with a ground plane reference (0  to 2.19dBi gain)</a:t>
            </a:r>
          </a:p>
          <a:p>
            <a:r>
              <a:rPr lang="en-US" sz="1600" dirty="0">
                <a:solidFill>
                  <a:srgbClr val="FFFFFF"/>
                </a:solidFill>
              </a:rPr>
              <a:t>Coaxial dipole (2.19 </a:t>
            </a:r>
            <a:r>
              <a:rPr lang="en-US" sz="1600" dirty="0" err="1">
                <a:solidFill>
                  <a:srgbClr val="FFFFFF"/>
                </a:solidFill>
              </a:rPr>
              <a:t>dBi</a:t>
            </a:r>
            <a:r>
              <a:rPr lang="en-US" sz="1600" dirty="0">
                <a:solidFill>
                  <a:srgbClr val="FFFFFF"/>
                </a:solidFill>
              </a:rPr>
              <a:t>)</a:t>
            </a:r>
          </a:p>
          <a:p>
            <a:r>
              <a:rPr lang="en-US" sz="1600" dirty="0">
                <a:solidFill>
                  <a:srgbClr val="FFFFFF"/>
                </a:solidFill>
              </a:rPr>
              <a:t>Colinear (5 to 8 </a:t>
            </a:r>
            <a:r>
              <a:rPr lang="en-US" sz="1600" dirty="0" err="1">
                <a:solidFill>
                  <a:srgbClr val="FFFFFF"/>
                </a:solidFill>
              </a:rPr>
              <a:t>dBi</a:t>
            </a:r>
            <a:r>
              <a:rPr lang="en-US" sz="1600" dirty="0">
                <a:solidFill>
                  <a:srgbClr val="FFFFFF"/>
                </a:solidFill>
              </a:rPr>
              <a:t>)</a:t>
            </a:r>
          </a:p>
          <a:p>
            <a:r>
              <a:rPr lang="en-US" sz="1600" dirty="0">
                <a:solidFill>
                  <a:srgbClr val="FFFFFF"/>
                </a:solidFill>
              </a:rPr>
              <a:t>Panel (10 - 20 </a:t>
            </a:r>
            <a:r>
              <a:rPr lang="en-US" sz="1600" dirty="0" err="1">
                <a:solidFill>
                  <a:srgbClr val="FFFFFF"/>
                </a:solidFill>
              </a:rPr>
              <a:t>dBi</a:t>
            </a:r>
            <a:r>
              <a:rPr lang="en-US" sz="1600" dirty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Indoor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Outdoor for Enterprise APs</a:t>
            </a:r>
          </a:p>
          <a:p>
            <a:r>
              <a:rPr lang="en-US" sz="1600" dirty="0">
                <a:solidFill>
                  <a:srgbClr val="FFFFFF"/>
                </a:solidFill>
              </a:rPr>
              <a:t>Most products use designs that cannot be replaced by the end user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AD349C0-779A-45F7-9CB9-7088F50654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9086" y="2503952"/>
            <a:ext cx="2591966" cy="1850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490E0DE-82BF-4570-A8C8-3FE706563B4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72616" y="2503952"/>
            <a:ext cx="1644530" cy="185009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582D33-5119-42E7-A2AB-E2661284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506" y="649508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582D4-579B-4C76-8911-ADC18EB8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4906" y="6495082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kevindscott@bellsouth.net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546819-7A12-45BA-A43A-948606B169F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5759" y="4644984"/>
            <a:ext cx="1947024" cy="18693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0C4F24-D66D-4A7D-83B4-E26F37A8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906" y="649508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E00820-7284-44D9-A635-B2384C37345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75623" y="4649694"/>
            <a:ext cx="1411423" cy="18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309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7C98A213-5994-475E-B327-DC6EC27FB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3AEA4-EC5B-491C-B18B-99210DB5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/>
              <a:t>Cool Tools – Wi-Fi Analyzer App </a:t>
            </a:r>
            <a:r>
              <a:rPr lang="en-US" sz="4000" dirty="0"/>
              <a:t>(Android)</a:t>
            </a:r>
            <a:br>
              <a:rPr lang="en-US" sz="4000" dirty="0"/>
            </a:br>
            <a:r>
              <a:rPr lang="en-US" sz="4000" dirty="0"/>
              <a:t>2.4 GHz</a:t>
            </a:r>
            <a:endParaRPr lang="en-US" sz="5400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xmlns="" id="{4B030A0D-0DAD-4A99-89BB-419527D6A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850586D-79D5-4B13-AAAF-3E43EBF02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2298" y="1946974"/>
            <a:ext cx="2688336" cy="43891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ABA3FA-EECF-4617-99B3-A6E90486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83EDDE-1573-4B0B-AFF0-B4B81A3C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80A158-C3AD-431B-BAC7-9CD8E467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4F46E7-FAF7-4CCE-BE1D-62C22B8DA0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4219" y="1993530"/>
            <a:ext cx="2609914" cy="4389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BA9A8D-F182-4E8B-95F6-99A50090F7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1713" y="2009518"/>
            <a:ext cx="2700066" cy="4389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997504F-4642-41AC-821D-4D70D502B7B7}"/>
              </a:ext>
            </a:extLst>
          </p:cNvPr>
          <p:cNvSpPr txBox="1"/>
          <p:nvPr/>
        </p:nvSpPr>
        <p:spPr>
          <a:xfrm>
            <a:off x="1591122" y="2827563"/>
            <a:ext cx="189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Inside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E88FEF-45FC-4E0C-A1A2-F55C01E26E2A}"/>
              </a:ext>
            </a:extLst>
          </p:cNvPr>
          <p:cNvSpPr txBox="1"/>
          <p:nvPr/>
        </p:nvSpPr>
        <p:spPr>
          <a:xfrm>
            <a:off x="5321851" y="2827563"/>
            <a:ext cx="189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Outside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92223D8-763F-4DBB-B6E2-003520F6047C}"/>
              </a:ext>
            </a:extLst>
          </p:cNvPr>
          <p:cNvSpPr txBox="1"/>
          <p:nvPr/>
        </p:nvSpPr>
        <p:spPr>
          <a:xfrm>
            <a:off x="9084081" y="2827563"/>
            <a:ext cx="189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Up the Street</a:t>
            </a:r>
          </a:p>
        </p:txBody>
      </p:sp>
    </p:spTree>
    <p:extLst>
      <p:ext uri="{BB962C8B-B14F-4D97-AF65-F5344CB8AC3E}">
        <p14:creationId xmlns:p14="http://schemas.microsoft.com/office/powerpoint/2010/main" xmlns="" val="2390373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7C98A213-5994-475E-B327-DC6EC27FB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A2A4931-8013-4E1D-A9D8-0EB9D2D9CF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7912" y="1945932"/>
            <a:ext cx="2776288" cy="4389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3AEA4-EC5B-491C-B18B-99210DB5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/>
              <a:t>Cool Tools – Wi-Fi Analyzer App </a:t>
            </a:r>
            <a:r>
              <a:rPr lang="en-US" sz="4000" dirty="0"/>
              <a:t>(Android)</a:t>
            </a:r>
            <a:br>
              <a:rPr lang="en-US" sz="4000" dirty="0"/>
            </a:br>
            <a:r>
              <a:rPr lang="en-US" sz="4000" dirty="0"/>
              <a:t>5 GHz (lower band)</a:t>
            </a:r>
            <a:endParaRPr lang="en-US" sz="5400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xmlns="" id="{4B030A0D-0DAD-4A99-89BB-419527D6A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832653-2584-4566-8CC6-2E5FD2E6DD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178" y="1945932"/>
            <a:ext cx="2721254" cy="43891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ABA3FA-EECF-4617-99B3-A6E90486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83EDDE-1573-4B0B-AFF0-B4B81A3C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80A158-C3AD-431B-BAC7-9CD8E467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7238F5-253C-451C-884C-71EE6005C14A}"/>
              </a:ext>
            </a:extLst>
          </p:cNvPr>
          <p:cNvSpPr txBox="1"/>
          <p:nvPr/>
        </p:nvSpPr>
        <p:spPr>
          <a:xfrm>
            <a:off x="1591122" y="2827563"/>
            <a:ext cx="189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Inside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F09399-6915-40B6-B843-A5732CFC0B28}"/>
              </a:ext>
            </a:extLst>
          </p:cNvPr>
          <p:cNvSpPr txBox="1"/>
          <p:nvPr/>
        </p:nvSpPr>
        <p:spPr>
          <a:xfrm>
            <a:off x="5321851" y="2827563"/>
            <a:ext cx="189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Outside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28743F-5F48-4A15-A57F-57F47B2733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7178" y="1928212"/>
            <a:ext cx="2747759" cy="43891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3FC812-BBD8-4998-A601-AE8E089B315C}"/>
              </a:ext>
            </a:extLst>
          </p:cNvPr>
          <p:cNvSpPr txBox="1"/>
          <p:nvPr/>
        </p:nvSpPr>
        <p:spPr>
          <a:xfrm>
            <a:off x="8879546" y="2827563"/>
            <a:ext cx="189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Up the Street</a:t>
            </a:r>
          </a:p>
        </p:txBody>
      </p:sp>
    </p:spTree>
    <p:extLst>
      <p:ext uri="{BB962C8B-B14F-4D97-AF65-F5344CB8AC3E}">
        <p14:creationId xmlns:p14="http://schemas.microsoft.com/office/powerpoint/2010/main" xmlns="" val="670682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7C98A213-5994-475E-B327-DC6EC27FB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3AEA4-EC5B-491C-B18B-99210DB5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/>
              <a:t>Cool Tools – Wi-Fi Analyzer App </a:t>
            </a:r>
            <a:r>
              <a:rPr lang="en-US" sz="4000"/>
              <a:t>(Android)</a:t>
            </a:r>
            <a:br>
              <a:rPr lang="en-US" sz="4000"/>
            </a:br>
            <a:r>
              <a:rPr lang="en-US" sz="4000"/>
              <a:t>5 GHz (upper band)</a:t>
            </a:r>
            <a:endParaRPr lang="en-US" sz="5400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xmlns="" id="{4B030A0D-0DAD-4A99-89BB-419527D6A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FDA07F-681E-4A2F-B87E-3A39C42C05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209" y="1937744"/>
            <a:ext cx="2732227" cy="43891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ABA3FA-EECF-4617-99B3-A6E90486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83EDDE-1573-4B0B-AFF0-B4B81A3C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80A158-C3AD-431B-BAC7-9CD8E467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EDF8569-DC42-4949-AEA4-5A5671A2A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9354" y="1937744"/>
            <a:ext cx="2762171" cy="4389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BD7694E-A0AC-4CB9-B370-2EFEC0094A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8653" y="1967072"/>
            <a:ext cx="2756244" cy="43891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A2B860-7501-46CD-B016-90F4846E662F}"/>
              </a:ext>
            </a:extLst>
          </p:cNvPr>
          <p:cNvSpPr txBox="1"/>
          <p:nvPr/>
        </p:nvSpPr>
        <p:spPr>
          <a:xfrm>
            <a:off x="1591122" y="2827563"/>
            <a:ext cx="189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Inside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53BAA99-C3A4-4C31-B9FD-A4B2C76886F3}"/>
              </a:ext>
            </a:extLst>
          </p:cNvPr>
          <p:cNvSpPr txBox="1"/>
          <p:nvPr/>
        </p:nvSpPr>
        <p:spPr>
          <a:xfrm>
            <a:off x="5321851" y="2827563"/>
            <a:ext cx="189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Outside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74454B3-061D-4E1D-ADB5-A1E264A3F01F}"/>
              </a:ext>
            </a:extLst>
          </p:cNvPr>
          <p:cNvSpPr txBox="1"/>
          <p:nvPr/>
        </p:nvSpPr>
        <p:spPr>
          <a:xfrm>
            <a:off x="9084081" y="2827563"/>
            <a:ext cx="189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Up the Street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812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BA154-DA49-41D1-8FBA-F59410BB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Mesh Networks and Wi-Fi Extenders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AE330B-2718-4526-B2C3-CCF6C6B86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86" y="640080"/>
            <a:ext cx="6342952" cy="571626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These are designed to solve one problem:  bad signal strength</a:t>
            </a:r>
          </a:p>
          <a:p>
            <a:r>
              <a:rPr lang="en-US" sz="2000" dirty="0"/>
              <a:t>Mesh networks typically slow down your throughput speed as they “store and forward” data from one AP to the next</a:t>
            </a:r>
          </a:p>
          <a:p>
            <a:r>
              <a:rPr lang="en-US" sz="2000" dirty="0"/>
              <a:t>Some Wi-Fi Extenders can also slow down throughput by</a:t>
            </a:r>
          </a:p>
          <a:p>
            <a:pPr lvl="1"/>
            <a:r>
              <a:rPr lang="en-US" sz="2000" dirty="0"/>
              <a:t>Use of 20 MHz channels vs 40/80 MHz</a:t>
            </a:r>
          </a:p>
          <a:p>
            <a:pPr lvl="1"/>
            <a:r>
              <a:rPr lang="en-US" sz="2000" dirty="0"/>
              <a:t>Operate only on 2.4 GHz, a crowded band</a:t>
            </a:r>
          </a:p>
          <a:p>
            <a:pPr lvl="1"/>
            <a:r>
              <a:rPr lang="en-US" sz="2000" dirty="0"/>
              <a:t>Operate as “half duplex” devices</a:t>
            </a:r>
          </a:p>
          <a:p>
            <a:r>
              <a:rPr lang="en-US" sz="2000" dirty="0"/>
              <a:t>For best throughput, use a Wi-Fi Extender that uses an un-used and dedicated 5 GHz channel to continuously stream DUPLEX data (such as a DFS channel in the U-NII2 band)</a:t>
            </a:r>
          </a:p>
          <a:p>
            <a:r>
              <a:rPr lang="en-US" sz="2000" dirty="0"/>
              <a:t>See this article for really good information on this topic:  </a:t>
            </a:r>
            <a:r>
              <a:rPr lang="en-US" sz="2000" dirty="0">
                <a:hlinkClick r:id="rId2"/>
              </a:rPr>
              <a:t>https://www.pcmag.com/how-to/wi-fi-range-extender-vs-mesh-network-whats-the-difference</a:t>
            </a:r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69717C-0D1D-4D3C-A5CD-5ED51833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FED30E-5CB9-4B4E-B473-67B16CD4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9A2D3C-4AB7-4266-96E8-84D5200F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DBF97E7-C8CD-4732-8192-83D866F38E28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82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40E86C-022E-42ED-9D1A-FAEE864E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EDC926-4768-431A-BB38-FFBFCB91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A4D39F-B7AD-4980-901E-AC1FD751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AA74DD-ABC8-4F58-A773-DA23A6D07C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1945" y="0"/>
            <a:ext cx="9248111" cy="64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111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B8C9DB-E9DC-42C2-A468-E363C23979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0796" y="1235699"/>
            <a:ext cx="4378880" cy="271490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B38642C-62C4-4E31-A5D3-BB1DD8CA3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A9F66240-8C38-4069-A5C9-2D3FCD97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8C805-A4EA-4062-95D0-25285637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en-US" sz="3100"/>
              <a:t>Optimizing Wi-Fi Throughput in your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43D85A-6D69-45C8-A694-1B4A6524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0" y="1690688"/>
            <a:ext cx="5347362" cy="448151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Place in a central location in your house</a:t>
            </a:r>
          </a:p>
          <a:p>
            <a:pPr lvl="1"/>
            <a:r>
              <a:rPr lang="en-US" sz="1600" dirty="0"/>
              <a:t>Not a corner of your house</a:t>
            </a:r>
          </a:p>
          <a:p>
            <a:pPr lvl="2"/>
            <a:r>
              <a:rPr lang="en-US" sz="1600" dirty="0"/>
              <a:t>Better to run a longer Ethernet cable to your router to get to a better location</a:t>
            </a:r>
          </a:p>
          <a:p>
            <a:pPr lvl="1"/>
            <a:r>
              <a:rPr lang="en-US" sz="1600" dirty="0"/>
              <a:t>Avoid nearby metal objects</a:t>
            </a:r>
          </a:p>
          <a:p>
            <a:pPr lvl="2"/>
            <a:r>
              <a:rPr lang="en-US" sz="1600" dirty="0"/>
              <a:t>Mirrors</a:t>
            </a:r>
          </a:p>
          <a:p>
            <a:pPr lvl="2"/>
            <a:r>
              <a:rPr lang="en-US" sz="1600" dirty="0"/>
              <a:t>Steel wall studs</a:t>
            </a:r>
          </a:p>
          <a:p>
            <a:pPr lvl="2"/>
            <a:r>
              <a:rPr lang="en-US" sz="1600" dirty="0"/>
              <a:t>Refrigerator, etc.</a:t>
            </a:r>
          </a:p>
          <a:p>
            <a:pPr lvl="2"/>
            <a:r>
              <a:rPr lang="en-US" sz="1600" dirty="0"/>
              <a:t>Not behind your big screen TV</a:t>
            </a:r>
          </a:p>
          <a:p>
            <a:pPr lvl="1"/>
            <a:r>
              <a:rPr lang="en-US" sz="1600" dirty="0"/>
              <a:t>Off of the floor</a:t>
            </a:r>
          </a:p>
          <a:p>
            <a:pPr lvl="1"/>
            <a:r>
              <a:rPr lang="en-US" sz="1600" dirty="0"/>
              <a:t>Not in your attic  </a:t>
            </a:r>
          </a:p>
          <a:p>
            <a:pPr lvl="2"/>
            <a:r>
              <a:rPr lang="en-US" sz="1600" dirty="0"/>
              <a:t>The devices are typically rated for operation below 40 degree C.  Extended exposure to the high heat in an attic will reduce the operation life of your Wi-Fi AP</a:t>
            </a:r>
          </a:p>
          <a:p>
            <a:r>
              <a:rPr lang="en-US" sz="2400" dirty="0"/>
              <a:t>For better coverage, use two AP’s connected via an Ethernet cable and programmed to non-interfering channels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FB3CE2-1D85-47D6-8726-921E57E9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2376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76C8C1-8666-46B8-AD6B-8F8CF387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563" y="6356350"/>
            <a:ext cx="45502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58E514-6333-4149-95D7-54F26E4C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456" y="6356350"/>
            <a:ext cx="111034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829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4875DD-4456-40AF-9DAA-F4EEC0FC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What’s next?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 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Wi-Fi 6e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A495D6-8525-4DF8-9438-BD0175CE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76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810B02-CA1E-4097-8958-2E7607B6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5C263F-4A40-488D-95E1-B6E7AF4D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xmlns="" id="{2B212376-BB0E-45F8-B16A-85FC91D52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087449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8793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CED4D40-4B67-4331-AC48-79B82B4A4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A070AF-3079-4AEF-84C8-40019373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 &amp; 6 GHz Channels up to 7.125 GHz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xmlns="" id="{670CEDEF-4F34-412E-84EE-329C1E936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50352D-DB99-4340-8159-32D8889600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051" y="2121122"/>
            <a:ext cx="11385289" cy="40987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7409F-7FB5-47AC-849D-6AD05136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4FECDF-FA36-4C93-801A-7ABE1C70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0AAD8C-A6B2-4D32-93D1-380D02CE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869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6FF42C2-EA15-4154-B242-E98E88CED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D79DE9F7-28C4-4856-BA57-D696E124C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481C9-7625-4D73-8189-03F91A70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8408"/>
            <a:ext cx="4056530" cy="1106424"/>
          </a:xfrm>
        </p:spPr>
        <p:txBody>
          <a:bodyPr>
            <a:normAutofit/>
          </a:bodyPr>
          <a:lstStyle/>
          <a:p>
            <a:r>
              <a:rPr lang="en-US" sz="2800"/>
              <a:t>802.11be – Wi-Fi 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1F9ED9C-121B-44C6-A308-5824769C4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A5F8185-F27B-4E99-A06C-007336FE3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C4A168-C215-4E4F-B429-36C17759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59152"/>
            <a:ext cx="4056530" cy="3429000"/>
          </a:xfrm>
        </p:spPr>
        <p:txBody>
          <a:bodyPr>
            <a:normAutofit/>
          </a:bodyPr>
          <a:lstStyle/>
          <a:p>
            <a:r>
              <a:rPr lang="en-US" sz="1800" dirty="0"/>
              <a:t>320 MHz Channels</a:t>
            </a:r>
          </a:p>
          <a:p>
            <a:r>
              <a:rPr lang="en-US" sz="1800" dirty="0"/>
              <a:t>Faster Modulation 4096 QAM</a:t>
            </a:r>
          </a:p>
          <a:p>
            <a:pPr lvl="1"/>
            <a:r>
              <a:rPr lang="en-US" sz="1400" dirty="0"/>
              <a:t>Compare constellations as shown</a:t>
            </a:r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29CAE9-D653-4B8A-A531-8FE4E76154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6556" y="566928"/>
            <a:ext cx="2193966" cy="2338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C7EFCE-BB4F-4EE6-AC35-D678E2C1C9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5675" y="564969"/>
            <a:ext cx="2267048" cy="2338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B6C771-841C-4AFD-9188-57FF9C21F7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9756" y="3109523"/>
            <a:ext cx="3563225" cy="30571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22E128-47E5-4950-BD95-6CFF5F45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4988BA-1B41-4441-A139-6868259E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F53A82-CC52-43D4-8FC0-C762B7B7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179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9A7E1B7-DB3D-4983-9BA5-03505C1D1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275" y="315684"/>
            <a:ext cx="11878675" cy="604066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0D8CC1-0EFC-478D-908C-3FCEB9C9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036E4-6780-4115-A877-DD5AAEF5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21B45A-07B4-4250-BEB1-5C9B2169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77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E6C73-270E-4CDA-AAC2-AF76DF07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320 MHz Channels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96EBB54-DD35-456B-A14A-5C6A21B05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0529" y="1675227"/>
            <a:ext cx="8290941" cy="43941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C194FF-71EF-4FEA-B1AC-B074C073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3C0722-215F-4CB1-AD6A-1BC61DBB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F2A45E-56EB-4086-A596-5D3DB44B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164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F59BD2-C543-4DC0-8475-B54FCDD6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80B33-A451-4DF5-9B1F-0C4DF8B8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2621D-128D-424D-B79F-658F7630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96DA58-98DB-4C75-8478-E041863499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24" y="258805"/>
            <a:ext cx="11012005" cy="620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982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2AEEBC8-9D30-42EF-95F2-386C2653FB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3529E97A-97C3-40EA-8A04-5C02398D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859DF-989D-498F-8D27-F66AE4F7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6 GHz Power Tables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xmlns="" id="{59FA8C2E-A5A7-4490-927A-7CD58343ED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FD6911-C138-4BE5-AE0F-EA9206632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462" y="630936"/>
            <a:ext cx="7074409" cy="1463040"/>
          </a:xfrm>
        </p:spPr>
        <p:txBody>
          <a:bodyPr anchor="ctr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For Outdoor AP’s must use frequency coordination called AFC</a:t>
            </a:r>
          </a:p>
          <a:p>
            <a:r>
              <a:rPr lang="en-US" sz="2200">
                <a:solidFill>
                  <a:srgbClr val="FFFFFF"/>
                </a:solidFill>
              </a:rPr>
              <a:t>Other AP types use PSD (Power Spectral Density) formulas to determine EIRP power limits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8257AD-CF7B-4B26-8A68-C681CF95B5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936" y="3287244"/>
            <a:ext cx="10917936" cy="26475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8B3FF-2BA3-4701-A08F-494A80DE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879708-9E3A-4C7C-BFCB-0D27582B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353DA8-D1A9-40A2-A820-11FE7D68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732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E9675-3B65-40EA-8E7D-9CD6D90A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C3B18A-BB22-4F3D-8A96-54D2810DE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>
                <a:hlinkClick r:id="rId2"/>
              </a:rPr>
              <a:t>MCS Table (HT/VHT/HE) - Google Drive</a:t>
            </a:r>
            <a:endParaRPr lang="en-US" sz="1600" dirty="0"/>
          </a:p>
          <a:p>
            <a:r>
              <a:rPr lang="en-US" sz="1600" dirty="0">
                <a:hlinkClick r:id="rId3"/>
              </a:rPr>
              <a:t>U.S. Frequency Allocation Chart (doc.gov)</a:t>
            </a:r>
            <a:endParaRPr lang="en-US" sz="1600" dirty="0"/>
          </a:p>
          <a:p>
            <a:r>
              <a:rPr lang="en-US" sz="1600" dirty="0">
                <a:hlinkClick r:id="rId4"/>
              </a:rPr>
              <a:t>© Rohde &amp; Schwarz; The history and future of Wi-Fi (rohde-schwarz.com)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https://www.skyworksinc.com/-/media/SkyWorks/Documents/Articles/Next-Generation-WiFi.pdf</a:t>
            </a:r>
            <a:endParaRPr lang="en-US" sz="1600" dirty="0"/>
          </a:p>
          <a:p>
            <a:r>
              <a:rPr lang="en-US" sz="1600" dirty="0">
                <a:hlinkClick r:id="rId6"/>
              </a:rPr>
              <a:t>https://www.extremetech.com/computing/184685-what-is-802-11ax-wifi-and-do-you-really-need-a-10gbps-connection-to-your-laptop</a:t>
            </a:r>
            <a:endParaRPr lang="en-US" sz="1600" dirty="0"/>
          </a:p>
          <a:p>
            <a:r>
              <a:rPr lang="en-US" sz="1600" dirty="0">
                <a:hlinkClick r:id="rId7"/>
              </a:rPr>
              <a:t>https://jeremyclark.ca/wp/telecom/wsjt-x-ft8-modulator-scicos-simulation/</a:t>
            </a:r>
            <a:endParaRPr lang="en-US" sz="1600" dirty="0"/>
          </a:p>
          <a:p>
            <a:r>
              <a:rPr lang="en-US" sz="1600" dirty="0">
                <a:hlinkClick r:id="rId8"/>
              </a:rPr>
              <a:t>https://rfmw.em.keysight.com/wireless/helpfiles/89600b/webhelp/subsystems/wlan-ofdm/content/ofdm_80211-overview.htm</a:t>
            </a:r>
            <a:endParaRPr lang="en-US" sz="1600" dirty="0"/>
          </a:p>
          <a:p>
            <a:r>
              <a:rPr lang="en-US" sz="1600" dirty="0">
                <a:hlinkClick r:id="rId9"/>
              </a:rPr>
              <a:t>http://www.3kgroup.ee/en/mis-tahendab-wifi6-pikk-sumbol-ja-1024-qam/</a:t>
            </a:r>
            <a:endParaRPr lang="en-US" sz="1600" dirty="0"/>
          </a:p>
          <a:p>
            <a:r>
              <a:rPr lang="en-US" sz="1600" dirty="0">
                <a:hlinkClick r:id="rId10"/>
              </a:rPr>
              <a:t>mcs-table-complete-v2_orig-1024x672.png (1024×672) (semfionetworks.com)</a:t>
            </a:r>
            <a:endParaRPr lang="en-US" sz="1600" dirty="0"/>
          </a:p>
          <a:p>
            <a:r>
              <a:rPr lang="en-US" sz="1600" dirty="0">
                <a:hlinkClick r:id="rId11"/>
              </a:rPr>
              <a:t>https://www.argenox.com/library/bluetooth-classic/introduction-to-bluetooth-classic/</a:t>
            </a:r>
            <a:endParaRPr lang="en-US" sz="1600" dirty="0"/>
          </a:p>
          <a:p>
            <a:r>
              <a:rPr lang="en-US" sz="1600" dirty="0">
                <a:hlinkClick r:id="rId12"/>
              </a:rPr>
              <a:t>https://microchipdeveloper.com/wireless:ble-link-layer-channels</a:t>
            </a:r>
            <a:endParaRPr lang="en-US" sz="1600" dirty="0"/>
          </a:p>
          <a:p>
            <a:r>
              <a:rPr lang="en-US" sz="1600" dirty="0">
                <a:hlinkClick r:id="rId13"/>
              </a:rPr>
              <a:t>https://www.lairdconnect.com/rf-antennas/wifi-antennas/rubber-duckdipole-antennas/24-55-ghz-dipole-rf-antennas</a:t>
            </a:r>
            <a:endParaRPr lang="en-US" sz="1600" dirty="0"/>
          </a:p>
          <a:p>
            <a:r>
              <a:rPr lang="en-US" sz="1600" dirty="0">
                <a:hlinkClick r:id="rId14"/>
              </a:rPr>
              <a:t>https://www.air802.com/fcc-rules-and-regulations.html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478A16-12AA-4FB8-B503-897BF4ED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CFD79A-556A-4EE1-836D-3D642BC2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66133A-DA3F-4C75-8B2F-4C9D3010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88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CB8B8-282F-42C6-92E2-6F2C7B88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Acronyms and Definitions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1CA97B-9FF2-4D0A-AB2F-763FDF715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Spatial Streams</a:t>
            </a:r>
          </a:p>
          <a:p>
            <a:pPr lvl="1"/>
            <a:r>
              <a:rPr lang="en-US" sz="1700" dirty="0"/>
              <a:t>A method to use various polarizations and antenna diversity to achieve higher throughput than if using a single frequency/single stream.  Common number of streams in current products are 2, 3 &amp; 4 streams and 8, 8+8 and 16 streams for new and future products</a:t>
            </a:r>
          </a:p>
          <a:p>
            <a:r>
              <a:rPr lang="en-US" sz="1700" dirty="0"/>
              <a:t>MCS – Modulation and Coding Scheme</a:t>
            </a:r>
          </a:p>
          <a:p>
            <a:pPr lvl="1"/>
            <a:r>
              <a:rPr lang="en-US" sz="1700" dirty="0"/>
              <a:t>Defines spatial streams and data rate</a:t>
            </a:r>
          </a:p>
          <a:p>
            <a:r>
              <a:rPr lang="en-US" sz="1700" dirty="0"/>
              <a:t>RSSI – Receive Signal Strength Indicator</a:t>
            </a:r>
          </a:p>
          <a:p>
            <a:r>
              <a:rPr lang="en-US" sz="1700" dirty="0"/>
              <a:t>Modulation Types:</a:t>
            </a:r>
          </a:p>
          <a:p>
            <a:pPr lvl="1"/>
            <a:r>
              <a:rPr lang="en-US" sz="1700" dirty="0"/>
              <a:t>CCK – Complementary Code Keying</a:t>
            </a:r>
          </a:p>
          <a:p>
            <a:pPr lvl="1"/>
            <a:r>
              <a:rPr lang="en-US" sz="1700" dirty="0"/>
              <a:t>DSSS – Direct Sequence Spread Spectrum</a:t>
            </a:r>
          </a:p>
          <a:p>
            <a:pPr lvl="1"/>
            <a:r>
              <a:rPr lang="en-US" sz="1700" dirty="0"/>
              <a:t>BPSK – Binary Phase Shift Keying</a:t>
            </a:r>
          </a:p>
          <a:p>
            <a:pPr lvl="1"/>
            <a:r>
              <a:rPr lang="en-US" sz="1700" dirty="0"/>
              <a:t>QAM – Quadrature Amplitude Modulation</a:t>
            </a:r>
          </a:p>
          <a:p>
            <a:pPr lvl="1"/>
            <a:r>
              <a:rPr lang="en-US" sz="1700" dirty="0"/>
              <a:t>OFDM – Orthogonal Frequency-Division Multiplexing</a:t>
            </a:r>
          </a:p>
          <a:p>
            <a:pPr lvl="1"/>
            <a:r>
              <a:rPr lang="en-US" sz="1700" dirty="0"/>
              <a:t>OFDMA – Orthogonal Frequency-Division Multiple Access</a:t>
            </a:r>
          </a:p>
          <a:p>
            <a:pPr lvl="2"/>
            <a:r>
              <a:rPr lang="en-US" sz="1700" dirty="0"/>
              <a:t>Allows multiple users due to sub-carriers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032E16-DC17-47A3-BCEB-148C476B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194112-442C-498A-AB67-BD79F98A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FC4C43-19B8-4B4D-BA1F-D6EC28B8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68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CB8B8-282F-42C6-92E2-6F2C7B88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Acronyms and Definitions continued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1CA97B-9FF2-4D0A-AB2F-763FDF715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AP – Access Point (this is your home’s Wi-Fi router)</a:t>
            </a:r>
          </a:p>
          <a:p>
            <a:r>
              <a:rPr lang="en-US" sz="2200" dirty="0"/>
              <a:t>SISO – Single Input/Single Output (single transmission stream)</a:t>
            </a:r>
          </a:p>
          <a:p>
            <a:r>
              <a:rPr lang="en-US" sz="2200" dirty="0"/>
              <a:t>SU-MIMO – Single User Multiple Input/Multiple Output</a:t>
            </a:r>
          </a:p>
          <a:p>
            <a:r>
              <a:rPr lang="en-US" sz="2200" dirty="0"/>
              <a:t>DL-MU-MIMO – Download Multiple User MIMO</a:t>
            </a:r>
          </a:p>
          <a:p>
            <a:r>
              <a:rPr lang="en-US" sz="2200" dirty="0"/>
              <a:t>RU – Resource Units (smaller frequency allocations for each user on a full Wi-Fi channel)</a:t>
            </a:r>
          </a:p>
          <a:p>
            <a:r>
              <a:rPr lang="en-US" sz="2200" dirty="0"/>
              <a:t>U-NII – Unlicensed National Information Infrastructure radio band</a:t>
            </a:r>
          </a:p>
          <a:p>
            <a:r>
              <a:rPr lang="en-US" sz="2200" dirty="0"/>
              <a:t>ISM – Industrial, Scientific and Medical; refers to unlicensed bands</a:t>
            </a:r>
          </a:p>
          <a:p>
            <a:r>
              <a:rPr lang="en-US" sz="2200" dirty="0"/>
              <a:t>DFS – Dynamic Frequency Selection (listen for RADAR before use)</a:t>
            </a:r>
          </a:p>
          <a:p>
            <a:pPr lvl="1"/>
            <a:r>
              <a:rPr lang="en-US" sz="1800" dirty="0"/>
              <a:t>Used on U-NII-2 and 2e sub-bands</a:t>
            </a:r>
          </a:p>
          <a:p>
            <a:r>
              <a:rPr lang="en-US" sz="2200" dirty="0"/>
              <a:t>CSMA – Carrier Sense Multiple Access/Collision Avoidance</a:t>
            </a:r>
          </a:p>
          <a:p>
            <a:r>
              <a:rPr lang="en-US" sz="2200" dirty="0"/>
              <a:t>BER – Bit Error Rate</a:t>
            </a:r>
          </a:p>
          <a:p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032E16-DC17-47A3-BCEB-148C476B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194112-442C-498A-AB67-BD79F98A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FC4C43-19B8-4B4D-BA1F-D6EC28B8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53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24D604-2832-4092-AF2D-0EBABD7C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Wi-Fi Throughput Speeds</a:t>
            </a:r>
            <a:endParaRPr lang="en-US" dirty="0"/>
          </a:p>
        </p:txBody>
      </p:sp>
      <p:sp>
        <p:nvSpPr>
          <p:cNvPr id="18" name="Arc 14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6AB2BA-5F0C-46F1-B66D-F6CFBA6D4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Important Note:  The maximum network speeds are controlled by:</a:t>
            </a:r>
          </a:p>
          <a:p>
            <a:pPr lvl="1"/>
            <a:r>
              <a:rPr lang="en-US"/>
              <a:t>Incoming data rate from your Internet Service Provider (ISP) – The “Outside” World</a:t>
            </a:r>
          </a:p>
          <a:p>
            <a:pPr lvl="1"/>
            <a:r>
              <a:rPr lang="en-US"/>
              <a:t>The Wi-Fi generation of your wireless router </a:t>
            </a:r>
          </a:p>
          <a:p>
            <a:pPr lvl="1"/>
            <a:r>
              <a:rPr lang="en-US"/>
              <a:t>The capability of your device’s Wi-Fi network card or IC</a:t>
            </a:r>
          </a:p>
          <a:p>
            <a:pPr lvl="2"/>
            <a:r>
              <a:rPr lang="en-US"/>
              <a:t>2.4/5 GHz</a:t>
            </a:r>
          </a:p>
          <a:p>
            <a:pPr lvl="2"/>
            <a:r>
              <a:rPr lang="en-US"/>
              <a:t>20/40/80/160 MHz channels</a:t>
            </a:r>
          </a:p>
          <a:p>
            <a:pPr lvl="2"/>
            <a:r>
              <a:rPr lang="en-US"/>
              <a:t>The number of spatial streams</a:t>
            </a:r>
          </a:p>
          <a:p>
            <a:pPr lvl="1"/>
            <a:r>
              <a:rPr lang="en-US"/>
              <a:t>Distance from your Wi-Fi router</a:t>
            </a:r>
          </a:p>
          <a:p>
            <a:pPr lvl="2"/>
            <a:r>
              <a:rPr lang="en-US"/>
              <a:t>MCS level</a:t>
            </a:r>
          </a:p>
          <a:p>
            <a:pPr lvl="3"/>
            <a:r>
              <a:rPr lang="en-US"/>
              <a:t>MCS0 is slowest</a:t>
            </a:r>
          </a:p>
          <a:p>
            <a:pPr lvl="3"/>
            <a:r>
              <a:rPr lang="en-US"/>
              <a:t>MCS7, 8, 9 or 11 is the fastest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7FCA24-0661-4EF2-953B-8A8A2452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9D934E-1607-4CFB-B128-A943D6ED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B80078-F27F-46BB-A9A1-0911F8AB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83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A0FAA-B19F-4B9F-8779-9753053B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Allocations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14DF76-6801-4672-A91F-33CAB45E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0D412-C974-41F5-BC5D-464D135E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E2F1AB-3400-4918-90AB-144651CB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97E7-C8CD-4732-8192-83D866F38E2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D2277F-1549-48D4-AFB7-A2F1FFC55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1937" y="1677952"/>
            <a:ext cx="6090719" cy="4623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E15338-7725-4FC9-8CD0-CBE0D0240F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199" y="1977568"/>
            <a:ext cx="3580001" cy="43243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5637A7-91AE-4814-94DF-7B6970B4B4AA}"/>
              </a:ext>
            </a:extLst>
          </p:cNvPr>
          <p:cNvSpPr/>
          <p:nvPr/>
        </p:nvSpPr>
        <p:spPr>
          <a:xfrm>
            <a:off x="957943" y="3428999"/>
            <a:ext cx="283028" cy="1080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5A40E7-AF2F-4DFE-B4E6-5B615078CE9B}"/>
              </a:ext>
            </a:extLst>
          </p:cNvPr>
          <p:cNvSpPr/>
          <p:nvPr/>
        </p:nvSpPr>
        <p:spPr>
          <a:xfrm>
            <a:off x="3046720" y="3429000"/>
            <a:ext cx="534680" cy="11967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78AB1F-05DD-455A-9581-C1BD174BA53A}"/>
              </a:ext>
            </a:extLst>
          </p:cNvPr>
          <p:cNvSpPr/>
          <p:nvPr/>
        </p:nvSpPr>
        <p:spPr>
          <a:xfrm>
            <a:off x="3666364" y="2617984"/>
            <a:ext cx="171408" cy="918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B6B077B-7A85-412F-8F69-7E9F4AFA041E}"/>
              </a:ext>
            </a:extLst>
          </p:cNvPr>
          <p:cNvSpPr/>
          <p:nvPr/>
        </p:nvSpPr>
        <p:spPr>
          <a:xfrm>
            <a:off x="7975175" y="2338836"/>
            <a:ext cx="1007460" cy="10901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E74619F-CFCB-4292-9FE9-E9052ED7CE5E}"/>
              </a:ext>
            </a:extLst>
          </p:cNvPr>
          <p:cNvSpPr/>
          <p:nvPr/>
        </p:nvSpPr>
        <p:spPr>
          <a:xfrm>
            <a:off x="8352702" y="3367536"/>
            <a:ext cx="257898" cy="12582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3BAC21-FE0D-46EB-A7F1-EC711D85ECC6}"/>
              </a:ext>
            </a:extLst>
          </p:cNvPr>
          <p:cNvSpPr txBox="1"/>
          <p:nvPr/>
        </p:nvSpPr>
        <p:spPr>
          <a:xfrm>
            <a:off x="898070" y="1474956"/>
            <a:ext cx="346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D2ED4"/>
                </a:solidFill>
              </a:rPr>
              <a:t>2.4 GHz (60 MHz BW)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111A06-7401-4952-9D28-B2B969D0E667}"/>
              </a:ext>
            </a:extLst>
          </p:cNvPr>
          <p:cNvSpPr txBox="1"/>
          <p:nvPr/>
        </p:nvSpPr>
        <p:spPr>
          <a:xfrm>
            <a:off x="5371936" y="1474956"/>
            <a:ext cx="59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D2ED4"/>
                </a:solidFill>
              </a:rPr>
              <a:t>5 GHz (685 MHz BW) &amp; 6/7 GHz (1190 MHz BW)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D990029-6537-4C68-97BD-5678AD9B13B6}"/>
              </a:ext>
            </a:extLst>
          </p:cNvPr>
          <p:cNvSpPr/>
          <p:nvPr/>
        </p:nvSpPr>
        <p:spPr>
          <a:xfrm rot="18528472">
            <a:off x="2816592" y="1213347"/>
            <a:ext cx="53096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Microwave Ovens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46640D8B-887A-4767-8046-50FA42309F66}"/>
              </a:ext>
            </a:extLst>
          </p:cNvPr>
          <p:cNvSpPr/>
          <p:nvPr/>
        </p:nvSpPr>
        <p:spPr>
          <a:xfrm rot="2314901">
            <a:off x="4795606" y="1027907"/>
            <a:ext cx="258795" cy="13255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20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69D47016-023F-44BD-981C-50E7A10A6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97F89-979C-47D1-A742-C52D8B75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 sz="4800"/>
              <a:t>2.4 GHz Channels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xmlns="" id="{6D8B37B0-0682-433E-BC8D-498C04ABD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1FB55-E9BF-4722-9870-2AA0B8253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2" y="457200"/>
            <a:ext cx="6194977" cy="1929384"/>
          </a:xfrm>
        </p:spPr>
        <p:txBody>
          <a:bodyPr anchor="ctr">
            <a:normAutofit/>
          </a:bodyPr>
          <a:lstStyle/>
          <a:p>
            <a:r>
              <a:rPr lang="en-US" sz="2200" dirty="0"/>
              <a:t>Note that you can only have THREE non-overlapping channels</a:t>
            </a:r>
          </a:p>
          <a:p>
            <a:pPr lvl="1"/>
            <a:r>
              <a:rPr lang="en-US" sz="2200" dirty="0"/>
              <a:t>Most commonly used channels are 1, 6  and 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D98615-A1DF-4197-B19A-7A38105349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340" y="2111209"/>
            <a:ext cx="4253285" cy="4137191"/>
          </a:xfrm>
          <a:prstGeom prst="rect">
            <a:avLst/>
          </a:prstGeom>
        </p:spPr>
      </p:pic>
      <p:pic>
        <p:nvPicPr>
          <p:cNvPr id="7" name="Picture 2" descr="Image result for 2.4G vs 5G spectrum">
            <a:extLst>
              <a:ext uri="{FF2B5EF4-FFF2-40B4-BE49-F238E27FC236}">
                <a16:creationId xmlns:a16="http://schemas.microsoft.com/office/drawing/2014/main" xmlns="" id="{9736E392-2919-4B09-85C6-0BC52DE5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27630" y="2090057"/>
            <a:ext cx="6194978" cy="415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582E9-E11E-4E83-B363-BCB9AC19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F32EE5-6B03-45CA-B0DB-6B900B07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8A5F88-20FD-4F0B-994E-83BD1E9B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BF97E7-C8CD-4732-8192-83D866F38E2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84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xmlns="" id="{C232B152-3720-4D3B-97ED-45CE5483F1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34">
            <a:extLst>
              <a:ext uri="{FF2B5EF4-FFF2-40B4-BE49-F238E27FC236}">
                <a16:creationId xmlns:a16="http://schemas.microsoft.com/office/drawing/2014/main" xmlns="" id="{11BAB570-FF10-4E96-8A3F-FA9804702B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3" name="Freeform: Shape 36">
            <a:extLst>
              <a:ext uri="{FF2B5EF4-FFF2-40B4-BE49-F238E27FC236}">
                <a16:creationId xmlns:a16="http://schemas.microsoft.com/office/drawing/2014/main" xmlns="" id="{4B9FAFB2-BEB5-4848-8018-BCAD99E2E1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CDC11-4637-4CFA-967D-D943F92D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2.4 GHz is CROWDED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31F6AA-DF50-471C-A9CD-B85F074CD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Wi-Fi channels</a:t>
            </a:r>
          </a:p>
          <a:p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IoT (Internet of Things) devices</a:t>
            </a:r>
          </a:p>
          <a:p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Bluetooth </a:t>
            </a:r>
          </a:p>
          <a:p>
            <a:pPr lvl="1"/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“Classic” (Seventy-nine 1 MHz channels)</a:t>
            </a:r>
          </a:p>
          <a:p>
            <a:pPr lvl="1"/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“BLE” Bluetooth Low Energy (Forty 2 MHz channels)</a:t>
            </a:r>
          </a:p>
          <a:p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Microwave ovens ~2.5 GHz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35CCF8-8F06-4EEB-B7FF-7A627BEDE8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1053" y="1376659"/>
            <a:ext cx="6014185" cy="410468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25A909-A253-428A-B698-CEC618AC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2" y="6375679"/>
            <a:ext cx="2624400" cy="3484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>
                    <a:alpha val="60000"/>
                  </a:schemeClr>
                </a:solidFill>
              </a:rPr>
              <a:t>K4GTR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36D374-199E-476E-82F7-B404571F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5803" y="6375679"/>
            <a:ext cx="4450156" cy="345796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alpha val="60000"/>
                  </a:schemeClr>
                </a:solidFill>
              </a:rPr>
              <a:t>kevindscott@bellsouth.net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19E3B2-F85E-4BE2-ADDE-CDC328D6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5474" y="6375679"/>
            <a:ext cx="1059763" cy="345796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DBF97E7-C8CD-4732-8192-83D866F38E28}" type="slidenum">
              <a:rPr lang="en-US" sz="1100">
                <a:solidFill>
                  <a:schemeClr val="tx1">
                    <a:alpha val="6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10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046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13451</TotalTime>
  <Words>1493</Words>
  <Application>Microsoft Office PowerPoint</Application>
  <PresentationFormat>Custom</PresentationFormat>
  <Paragraphs>318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Wi-Fi for Hams </vt:lpstr>
      <vt:lpstr>History of Wi-Fi</vt:lpstr>
      <vt:lpstr>Slide 3</vt:lpstr>
      <vt:lpstr>Acronyms and Definitions</vt:lpstr>
      <vt:lpstr>Acronyms and Definitions continued</vt:lpstr>
      <vt:lpstr>Wi-Fi Throughput Speeds</vt:lpstr>
      <vt:lpstr>FCC Allocations</vt:lpstr>
      <vt:lpstr>2.4 GHz Channels</vt:lpstr>
      <vt:lpstr>2.4 GHz is CROWDED</vt:lpstr>
      <vt:lpstr>Current 5 GHz Channels</vt:lpstr>
      <vt:lpstr>802.11b/a/b Definitions</vt:lpstr>
      <vt:lpstr>FT8 and PSK31 Modulation (as a comparison)</vt:lpstr>
      <vt:lpstr>Earlier Wi-Fi Modulation Types (b/a/g/n)</vt:lpstr>
      <vt:lpstr>QAM Constellations</vt:lpstr>
      <vt:lpstr>802.11n = Wi-Fi 4</vt:lpstr>
      <vt:lpstr>802.11n/ac/ax – Wi-Fi 4 to Wi-Fi 6</vt:lpstr>
      <vt:lpstr>OFDM Modulation (a/g/n/ac – Wi-Fi 4/5)</vt:lpstr>
      <vt:lpstr>OFDMA Modulation (ax - Wi-Fi 6)</vt:lpstr>
      <vt:lpstr>MCS Tables</vt:lpstr>
      <vt:lpstr>802.11ax MCS Table</vt:lpstr>
      <vt:lpstr>Zoomed MCS Table 11ax Three Streams</vt:lpstr>
      <vt:lpstr>Zoomed MCS Table 11ax  Eight Streams/160 MHz Channel</vt:lpstr>
      <vt:lpstr>Propagation of 2.4/5/6 GHz</vt:lpstr>
      <vt:lpstr>Power Tables 2.4 and 5 GHz</vt:lpstr>
      <vt:lpstr>Antenna Types</vt:lpstr>
      <vt:lpstr>Cool Tools – Wi-Fi Analyzer App (Android) 2.4 GHz</vt:lpstr>
      <vt:lpstr>Cool Tools – Wi-Fi Analyzer App (Android) 5 GHz (lower band)</vt:lpstr>
      <vt:lpstr>Cool Tools – Wi-Fi Analyzer App (Android) 5 GHz (upper band)</vt:lpstr>
      <vt:lpstr>Mesh Networks and Wi-Fi Extenders</vt:lpstr>
      <vt:lpstr>Optimizing Wi-Fi Throughput in your House</vt:lpstr>
      <vt:lpstr>What’s next?   Wi-Fi 6e</vt:lpstr>
      <vt:lpstr>5 &amp; 6 GHz Channels up to 7.125 GHz</vt:lpstr>
      <vt:lpstr>802.11be – Wi-Fi 7</vt:lpstr>
      <vt:lpstr>Slide 34</vt:lpstr>
      <vt:lpstr>320 MHz Channels</vt:lpstr>
      <vt:lpstr>Slide 36</vt:lpstr>
      <vt:lpstr>6 GHz Power Tables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Wi-Fi for Hams</dc:title>
  <dc:creator>Scott, Kevin</dc:creator>
  <cp:lastModifiedBy>Unauthorized User</cp:lastModifiedBy>
  <cp:revision>54</cp:revision>
  <dcterms:created xsi:type="dcterms:W3CDTF">2021-07-10T21:18:44Z</dcterms:created>
  <dcterms:modified xsi:type="dcterms:W3CDTF">2021-10-04T11:31:44Z</dcterms:modified>
</cp:coreProperties>
</file>